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Dynamic Payment Orchestration</a:t>
            </a:r>
            <a:br>
              <a:rPr lang="en-US" altLang="en-US" dirty="0"/>
            </a:br>
            <a:r>
              <a:rPr lang="en-US" altLang="en-US" dirty="0"/>
              <a:t>Al-Powered Real-Time Rail Selection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Reducing failures, delays, and inefficiencies</a:t>
            </a:r>
            <a:endParaRPr lang="en-US" altLang="en-US"/>
          </a:p>
          <a:p>
            <a:r>
              <a:rPr lang="en-US" altLang="en-US"/>
              <a:t>in multi-rail payment execution.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Novelty &amp; Patent Value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2000"/>
              <a:t>Autonomous Multi-Factor Decisioning</a:t>
            </a:r>
            <a:endParaRPr lang="en-US" altLang="en-US" sz="2000"/>
          </a:p>
          <a:p>
            <a:pPr lvl="1"/>
            <a:r>
              <a:rPr lang="en-US" altLang="en-US" sz="2000"/>
              <a:t>Simultaneous analysis of Cost, Speed, Risk, and Rail Health, moving beyond static rule sets.</a:t>
            </a:r>
            <a:endParaRPr lang="en-US" altLang="en-US" sz="2000"/>
          </a:p>
          <a:p>
            <a:r>
              <a:rPr lang="en-US" altLang="en-US" sz="2000"/>
              <a:t>Failure-Reason-Based Rerouting</a:t>
            </a:r>
            <a:endParaRPr lang="en-US" altLang="en-US" sz="2000"/>
          </a:p>
          <a:p>
            <a:pPr lvl="1"/>
            <a:r>
              <a:rPr lang="en-US" altLang="en-US" sz="2000"/>
              <a:t>Novel logic distinguishing between transient errors (retry) and permanent errors (AC04 -&gt; Reroute). </a:t>
            </a:r>
            <a:endParaRPr lang="en-US" altLang="en-US" sz="2000"/>
          </a:p>
          <a:p>
            <a:r>
              <a:rPr lang="en-US" altLang="en-US" sz="2000"/>
              <a:t>Constraint-Aware Retry Policy</a:t>
            </a:r>
            <a:endParaRPr lang="en-US" altLang="en-US" sz="2000"/>
          </a:p>
          <a:p>
            <a:pPr lvl="1"/>
            <a:r>
              <a:rPr lang="en-US" altLang="en-US" sz="2000"/>
              <a:t>Automated adherence to external temporal constraints (banking hours) during the retry phase.</a:t>
            </a:r>
            <a:endParaRPr lang="en-US" altLang="en-US" sz="2000"/>
          </a:p>
          <a:p>
            <a:r>
              <a:rPr lang="en-US" altLang="en-US" sz="2000"/>
              <a:t>Self-Learning Feedback Loop</a:t>
            </a:r>
            <a:endParaRPr lang="en-US" altLang="en-US" sz="2000"/>
          </a:p>
          <a:p>
            <a:pPr lvl="1"/>
            <a:r>
              <a:rPr lang="en-US" altLang="en-US" sz="2000"/>
              <a:t>System updates predictive models based on specifc error codes (e.g., learning a specific account is not RTP-enabted) . </a:t>
            </a:r>
            <a:endParaRPr lang="en-US" altLang="en-US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Summary of Invention Utility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135" y="1578610"/>
            <a:ext cx="9896475" cy="35718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80770" y="5366385"/>
            <a:ext cx="9896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TRANSFORMING PAYMENT PROCESSING FROM A MANUAL, BRITTLE COLLECTION OF POINT SOLUTIONS INTO A STRATEGIC, SOFTWARE-DEFINED, AUTONOMOUS PLATFORM.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Field of the Invention &amp; Context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96765" cy="4351655"/>
          </a:xfrm>
        </p:spPr>
        <p:txBody>
          <a:bodyPr/>
          <a:p>
            <a:r>
              <a:rPr lang="en-US" altLang="en-US" sz="2000"/>
              <a:t>DOMAIN: Electronic Fund Transfers (EFT) &amp; Automated Routing.</a:t>
            </a:r>
            <a:endParaRPr lang="en-US" altLang="en-US" sz="2000"/>
          </a:p>
          <a:p>
            <a:r>
              <a:rPr lang="en-US" altLang="en-US" sz="2000"/>
              <a:t>SCOPE: The middleware layer bridging Merchant Core Engines and external PSPs.</a:t>
            </a:r>
            <a:endParaRPr lang="en-US" altLang="en-US" sz="200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5665470" y="1952625"/>
            <a:ext cx="568833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4965" y="1691005"/>
            <a:ext cx="5751830" cy="34613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Background (Prior Art) - The Multi-RaiI Ecosystem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108835" y="4664710"/>
            <a:ext cx="7974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THE INTEROPERABILITY ISSUE: Fragmented protocols requiring brittle, point-to-point integrations.</a:t>
            </a:r>
            <a:endParaRPr lang="en-US" altLang="en-US" sz="2000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1905" y="1691005"/>
            <a:ext cx="96488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Technical Limitations of Conventional Systems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>
            <a:noAutofit/>
          </a:bodyPr>
          <a:p>
            <a:r>
              <a:rPr lang="en-US" altLang="en-US" sz="1900"/>
              <a:t>Static / Rule-Based Routing</a:t>
            </a:r>
            <a:endParaRPr lang="en-US" altLang="en-US" sz="1900"/>
          </a:p>
          <a:p>
            <a:pPr lvl="1"/>
            <a:r>
              <a:rPr lang="en-US" altLang="en-US" sz="1900"/>
              <a:t>Logic limited to rigid if-then statements (e.g., "If Region=US, use Provider A"). Cannot adapt to real-time network degradation.</a:t>
            </a:r>
            <a:endParaRPr lang="en-US" altLang="en-US" sz="1900"/>
          </a:p>
          <a:p>
            <a:r>
              <a:rPr lang="en-US" altLang="en-US" sz="1900"/>
              <a:t>Temporal Constraints</a:t>
            </a:r>
            <a:endParaRPr lang="en-US" altLang="en-US" sz="1900"/>
          </a:p>
          <a:p>
            <a:pPr lvl="1"/>
            <a:r>
              <a:rPr lang="en-US" altLang="en-US" sz="1900"/>
              <a:t>Hard dependency on banking windows. Result: Significant downtime during weekends and holidays.</a:t>
            </a:r>
            <a:endParaRPr lang="en-US" altLang="en-US" sz="1900"/>
          </a:p>
          <a:p>
            <a:r>
              <a:rPr lang="en-US" altLang="en-US" sz="1900"/>
              <a:t>Generic Error Handling</a:t>
            </a:r>
            <a:endParaRPr lang="en-US" altLang="en-US" sz="1900"/>
          </a:p>
          <a:p>
            <a:pPr lvl="1"/>
            <a:r>
              <a:rPr lang="en-US" altLang="en-US" sz="1900"/>
              <a:t>Systems return binary "Success/Fail" signals without actionable granular data, forcing manual triage.</a:t>
            </a:r>
            <a:endParaRPr lang="en-US" altLang="en-US" sz="1900"/>
          </a:p>
          <a:p>
            <a:r>
              <a:rPr lang="en-US" altLang="en-US" sz="1900"/>
              <a:t>Rail Downtime</a:t>
            </a:r>
            <a:endParaRPr lang="en-US" altLang="en-US" sz="1900"/>
          </a:p>
          <a:p>
            <a:pPr lvl="1"/>
            <a:r>
              <a:rPr lang="en-US" altLang="en-US" sz="1900"/>
              <a:t>Blind submission to downed networks due to lack of real-time health monitoring.</a:t>
            </a:r>
            <a:endParaRPr lang="en-US" altLang="en-US" sz="1900"/>
          </a:p>
          <a:p>
            <a:r>
              <a:rPr lang="en-US" altLang="en-US" sz="1900"/>
              <a:t>Fragmented Ledgers</a:t>
            </a:r>
            <a:endParaRPr lang="en-US" altLang="en-US" sz="1900"/>
          </a:p>
          <a:p>
            <a:pPr lvl="1"/>
            <a:r>
              <a:rPr lang="en-US" altLang="en-US" sz="1900"/>
              <a:t>No single source of truth. Reconciliation requires aggregating discordant reports from multiple PSPs.</a:t>
            </a:r>
            <a:endParaRPr lang="en-US" altLang="en-US"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The Technical Gap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838200" y="1825625"/>
          <a:ext cx="10515600" cy="3706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649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 marL="137160" marR="137160" marT="137160" marB="1371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 marL="137160" marR="137160" marT="137160" marB="13716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 descr="ChatGPT Image Feb 13, 2026, 12_50_14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" y="2053590"/>
            <a:ext cx="4745990" cy="3164205"/>
          </a:xfrm>
          <a:prstGeom prst="rect">
            <a:avLst/>
          </a:prstGeom>
        </p:spPr>
      </p:pic>
      <p:pic>
        <p:nvPicPr>
          <p:cNvPr id="6" name="Picture 5" descr="ChatGPT Image Feb 13, 2026, 12_53_51 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590" y="1463675"/>
            <a:ext cx="6320790" cy="42138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835" y="5532120"/>
            <a:ext cx="107111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THE GAP ISSUE: Lack of real-time, intelligent decisioning and resilient fallback mechanisms creates operational friction and inefficiency.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888990" y="1706245"/>
            <a:ext cx="10795" cy="3629660"/>
          </a:xfrm>
          <a:prstGeom prst="line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Solution Overview — Al-Powered Unified Payments Core</a:t>
            </a:r>
            <a:endParaRPr lang="en-US" altLang="en-US"/>
          </a:p>
        </p:txBody>
      </p:sp>
      <p:pic>
        <p:nvPicPr>
          <p:cNvPr id="5" name="Content Placeholder 4" descr="ChatGPT Image Feb 13, 2026, 01_00_39 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2370" y="1825625"/>
            <a:ext cx="6257925" cy="41725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845425" y="1825625"/>
            <a:ext cx="3686175" cy="3967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/>
              <a:t>SYSTEM DEFINITION: A self-learning orchestration layer acting as a</a:t>
            </a:r>
            <a:endParaRPr lang="en-US" altLang="en-US"/>
          </a:p>
          <a:p>
            <a:r>
              <a:rPr lang="en-US" altLang="en-US"/>
              <a:t>central intelligence hub between business systems and payment networks.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Core System Components</a:t>
            </a:r>
            <a:endParaRPr lang="en-US" altLang="en-US"/>
          </a:p>
        </p:txBody>
      </p:sp>
      <p:pic>
        <p:nvPicPr>
          <p:cNvPr id="4" name="Content Placeholder 3" descr="ChatGPT Image Feb 13, 2026, 01_05_07 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21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Solution Flow Diagram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4715" y="2334260"/>
            <a:ext cx="1040130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Real-Time Scenario (Preferred Embodiment)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8715" y="1825625"/>
            <a:ext cx="9893300" cy="43516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TABLE_ENDDRAG_ORIGIN_RECT" val="828*291"/>
  <p:tag name="TABLE_ENDDRAG_RECT" val="66*143*828*29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2247</Words>
  <Application>WPS Presentation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Nunito Sans ExtraBold</vt:lpstr>
      <vt:lpstr>Segoe Print</vt:lpstr>
      <vt:lpstr>Nunito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Aizen Sosuke</cp:lastModifiedBy>
  <cp:revision>3</cp:revision>
  <dcterms:created xsi:type="dcterms:W3CDTF">2025-07-23T00:59:00Z</dcterms:created>
  <dcterms:modified xsi:type="dcterms:W3CDTF">2026-02-12T20:12:36Z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734D9F2EE358490C9915011A74FEDF16_11</vt:lpwstr>
  </property>
  <property fmtid="{D5CDD505-2E9C-101B-9397-08002B2CF9AE}" pid="3" name="KSOProductBuildVer">
    <vt:lpwstr>1033-12.2.0.23196</vt:lpwstr>
  </property>
</Properties>
</file>